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sldIdLst>
    <p:sldId id="256" r:id="rId2"/>
    <p:sldId id="258" r:id="rId3"/>
    <p:sldId id="282" r:id="rId4"/>
    <p:sldId id="332" r:id="rId5"/>
    <p:sldId id="300" r:id="rId6"/>
    <p:sldId id="301" r:id="rId7"/>
    <p:sldId id="333" r:id="rId8"/>
    <p:sldId id="283" r:id="rId9"/>
    <p:sldId id="334" r:id="rId10"/>
    <p:sldId id="323" r:id="rId11"/>
    <p:sldId id="325" r:id="rId12"/>
    <p:sldId id="326" r:id="rId13"/>
    <p:sldId id="286" r:id="rId14"/>
    <p:sldId id="327" r:id="rId15"/>
    <p:sldId id="287" r:id="rId16"/>
    <p:sldId id="335" r:id="rId17"/>
    <p:sldId id="319" r:id="rId18"/>
    <p:sldId id="316" r:id="rId19"/>
    <p:sldId id="336" r:id="rId20"/>
    <p:sldId id="337" r:id="rId21"/>
    <p:sldId id="292" r:id="rId22"/>
    <p:sldId id="328" r:id="rId23"/>
    <p:sldId id="329" r:id="rId24"/>
    <p:sldId id="338" r:id="rId25"/>
    <p:sldId id="339" r:id="rId2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EACEA-8564-4A27-BF3A-DAB606C61798}" type="datetimeFigureOut">
              <a:rPr lang="zh-TW" altLang="en-US" smtClean="0"/>
              <a:t>2020/7/3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1EE3E-E124-4310-BD09-8FA283474E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2387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63B098C-BAD6-47D2-A3D0-CD0DCB09CEDD}" type="datetimeFigureOut">
              <a:rPr lang="zh-TW" altLang="en-US" smtClean="0"/>
              <a:pPr/>
              <a:t>2020/7/3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806176A-DCE8-41D8-973B-C56F91D95DE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8.jpeg"/><Relationship Id="rId7" Type="http://schemas.openxmlformats.org/officeDocument/2006/relationships/image" Target="../media/image2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gif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gif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gif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gif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0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.jpeg"/><Relationship Id="rId7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0.jpeg"/><Relationship Id="rId10" Type="http://schemas.openxmlformats.org/officeDocument/2006/relationships/image" Target="../media/image37.jpeg"/><Relationship Id="rId4" Type="http://schemas.openxmlformats.org/officeDocument/2006/relationships/image" Target="../media/image8.jpeg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jpeg"/><Relationship Id="rId7" Type="http://schemas.openxmlformats.org/officeDocument/2006/relationships/image" Target="../media/image3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0.jpeg"/><Relationship Id="rId4" Type="http://schemas.openxmlformats.org/officeDocument/2006/relationships/image" Target="../media/image8.jpeg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7.jpeg"/><Relationship Id="rId7" Type="http://schemas.openxmlformats.org/officeDocument/2006/relationships/image" Target="../media/image4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30.jpeg"/><Relationship Id="rId4" Type="http://schemas.openxmlformats.org/officeDocument/2006/relationships/image" Target="../media/image8.jpe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gif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jpeg"/><Relationship Id="rId7" Type="http://schemas.openxmlformats.org/officeDocument/2006/relationships/image" Target="../media/image1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11660" y="4221088"/>
            <a:ext cx="6120680" cy="1800200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sz="7000" dirty="0">
                <a:solidFill>
                  <a:srgbClr val="FF0000"/>
                </a:solidFill>
                <a:latin typeface="Impact" pitchFamily="34" charset="0"/>
                <a:ea typeface="華康粗圓體" pitchFamily="49" charset="-120"/>
              </a:rPr>
              <a:t>Unit</a:t>
            </a:r>
            <a:r>
              <a:rPr lang="zh-TW" altLang="en-US" sz="7000" dirty="0">
                <a:solidFill>
                  <a:srgbClr val="FF0000"/>
                </a:solidFill>
                <a:latin typeface="Impact" pitchFamily="34" charset="0"/>
                <a:ea typeface="華康粗圓體" pitchFamily="49" charset="-120"/>
              </a:rPr>
              <a:t> </a:t>
            </a:r>
            <a:r>
              <a:rPr lang="en-US" altLang="zh-TW" sz="7000" dirty="0">
                <a:solidFill>
                  <a:srgbClr val="FF0000"/>
                </a:solidFill>
                <a:latin typeface="Impact" pitchFamily="34" charset="0"/>
                <a:ea typeface="華康粗圓體" pitchFamily="49" charset="-120"/>
              </a:rPr>
              <a:t>3~ Unit</a:t>
            </a:r>
            <a:r>
              <a:rPr lang="zh-TW" altLang="en-US" sz="7000" dirty="0">
                <a:solidFill>
                  <a:srgbClr val="FF0000"/>
                </a:solidFill>
                <a:latin typeface="Impact" pitchFamily="34" charset="0"/>
                <a:ea typeface="華康粗圓體" pitchFamily="49" charset="-120"/>
              </a:rPr>
              <a:t> </a:t>
            </a:r>
            <a:r>
              <a:rPr lang="en-US" altLang="zh-TW" sz="7000" dirty="0">
                <a:solidFill>
                  <a:srgbClr val="FF0000"/>
                </a:solidFill>
                <a:latin typeface="Impact" pitchFamily="34" charset="0"/>
                <a:ea typeface="華康粗圓體" pitchFamily="49" charset="-120"/>
              </a:rPr>
              <a:t>4 </a:t>
            </a:r>
          </a:p>
          <a:p>
            <a:pPr lvl="0">
              <a:buClr>
                <a:srgbClr val="AA2B1E"/>
              </a:buClr>
            </a:pPr>
            <a:r>
              <a:rPr lang="en-US" altLang="zh-TW" sz="7000" b="1" dirty="0">
                <a:solidFill>
                  <a:srgbClr val="465E9C"/>
                </a:solidFill>
                <a:latin typeface="Century Gothic" pitchFamily="34" charset="0"/>
                <a:ea typeface="華康粗圓體" pitchFamily="49" charset="-120"/>
              </a:rPr>
              <a:t>Review</a:t>
            </a:r>
            <a:r>
              <a:rPr lang="zh-TW" altLang="en-US" sz="7000" b="1" dirty="0">
                <a:solidFill>
                  <a:srgbClr val="465E9C"/>
                </a:solidFill>
                <a:latin typeface="Century Gothic" pitchFamily="34" charset="0"/>
                <a:ea typeface="華康粗圓體" pitchFamily="49" charset="-120"/>
              </a:rPr>
              <a:t> </a:t>
            </a:r>
            <a:r>
              <a:rPr lang="en-US" altLang="zh-TW" sz="7000" b="1" dirty="0">
                <a:solidFill>
                  <a:srgbClr val="465E9C"/>
                </a:solidFill>
                <a:latin typeface="Century Gothic" pitchFamily="34" charset="0"/>
                <a:ea typeface="華康粗圓體" pitchFamily="49" charset="-120"/>
              </a:rPr>
              <a:t>2</a:t>
            </a:r>
          </a:p>
          <a:p>
            <a:endParaRPr lang="zh-TW" altLang="en-US" sz="4800" dirty="0">
              <a:solidFill>
                <a:srgbClr val="FF0000"/>
              </a:solidFill>
              <a:latin typeface="Impact" pitchFamily="34" charset="0"/>
              <a:ea typeface="華康粗圓體" pitchFamily="49" charset="-120"/>
            </a:endParaRPr>
          </a:p>
        </p:txBody>
      </p:sp>
      <p:pic>
        <p:nvPicPr>
          <p:cNvPr id="1026" name="Picture 2" descr="D:\[圖檔]\[教學點子]\quithi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5184576" cy="291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7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8.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696437" y="4612502"/>
            <a:ext cx="624588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</a:rPr>
              <a:t>哪個主詞後面接的</a:t>
            </a:r>
            <a:r>
              <a:rPr lang="en-US" altLang="zh-TW" sz="4000" b="1" dirty="0">
                <a:solidFill>
                  <a:srgbClr val="0000FF"/>
                </a:solidFill>
                <a:latin typeface="微軟正黑體" panose="020B0604030504040204" pitchFamily="34" charset="-120"/>
              </a:rPr>
              <a:t>be</a:t>
            </a:r>
            <a:r>
              <a:rPr lang="zh-TW" altLang="en-US" sz="4000" b="1" dirty="0">
                <a:solidFill>
                  <a:srgbClr val="0000FF"/>
                </a:solidFill>
                <a:latin typeface="微軟正黑體" panose="020B0604030504040204" pitchFamily="34" charset="-120"/>
              </a:rPr>
              <a:t>動詞為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are</a:t>
            </a:r>
            <a:endParaRPr lang="en-US" altLang="zh-TW" sz="40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201676" y="2996952"/>
            <a:ext cx="6740647" cy="1016820"/>
            <a:chOff x="1177797" y="2717820"/>
            <a:chExt cx="6740647" cy="1016820"/>
          </a:xfrm>
        </p:grpSpPr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952487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群組 1"/>
            <p:cNvGrpSpPr/>
            <p:nvPr/>
          </p:nvGrpSpPr>
          <p:grpSpPr>
            <a:xfrm>
              <a:off x="1177797" y="2717820"/>
              <a:ext cx="4760629" cy="1015562"/>
              <a:chOff x="1259632" y="2721517"/>
              <a:chExt cx="4760629" cy="1015562"/>
            </a:xfrm>
          </p:grpSpPr>
          <p:pic>
            <p:nvPicPr>
              <p:cNvPr id="14" name="Picture 6" descr="D:\[107上]\SB\yellow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759" b="10083"/>
              <a:stretch/>
            </p:blipFill>
            <p:spPr bwMode="auto">
              <a:xfrm>
                <a:off x="1259632" y="2721517"/>
                <a:ext cx="1019251" cy="10131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7" descr="D:\[107上]\SB\red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2695" y="2742430"/>
                <a:ext cx="989916" cy="9922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5612" y="2742430"/>
                <a:ext cx="994649" cy="994649"/>
              </a:xfrm>
              <a:prstGeom prst="rect">
                <a:avLst/>
              </a:prstGeom>
            </p:spPr>
          </p:pic>
        </p:grp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0201E7C-8E44-48AB-B66F-AC7809F76481}"/>
              </a:ext>
            </a:extLst>
          </p:cNvPr>
          <p:cNvSpPr txBox="1"/>
          <p:nvPr/>
        </p:nvSpPr>
        <p:spPr>
          <a:xfrm>
            <a:off x="490835" y="3017865"/>
            <a:ext cx="921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zh-TW" altLang="en-US" sz="4800" dirty="0">
                <a:solidFill>
                  <a:prstClr val="black"/>
                </a:solidFill>
                <a:latin typeface="Century Gothic" panose="020B0502020202020204" pitchFamily="34" charset="0"/>
              </a:rPr>
              <a:t>     </a:t>
            </a:r>
            <a:r>
              <a:rPr lang="en-US" altLang="zh-TW" sz="4400" b="1" dirty="0">
                <a:solidFill>
                  <a:prstClr val="black"/>
                </a:solidFill>
                <a:latin typeface="Comic Sans MS" pitchFamily="66" charset="0"/>
              </a:rPr>
              <a:t>I     You    He     We </a:t>
            </a:r>
            <a:endParaRPr lang="en-US" altLang="zh-TW" sz="48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268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9.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71802" y="4786322"/>
            <a:ext cx="34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Comic Sans MS" pitchFamily="66" charset="0"/>
              </a:rPr>
              <a:t>排出正確句子</a:t>
            </a:r>
            <a:r>
              <a:rPr lang="en-US" altLang="zh-TW" sz="4000" b="1" dirty="0">
                <a:solidFill>
                  <a:srgbClr val="0000FF"/>
                </a:solidFill>
                <a:latin typeface="Comic Sans MS" pitchFamily="66" charset="0"/>
              </a:rPr>
              <a:t>!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417100" y="2674277"/>
            <a:ext cx="9217024" cy="1039766"/>
            <a:chOff x="417100" y="2674277"/>
            <a:chExt cx="9217024" cy="1039766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716874" y="2689025"/>
              <a:ext cx="1523307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588" y="2709938"/>
              <a:ext cx="158417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164288" y="2674277"/>
              <a:ext cx="1278451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277" y="2719394"/>
              <a:ext cx="994649" cy="994649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417100" y="2689025"/>
              <a:ext cx="9217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TW" sz="4400" b="1" dirty="0">
                  <a:solidFill>
                    <a:prstClr val="black"/>
                  </a:solidFill>
                  <a:latin typeface="Comic Sans MS" pitchFamily="66" charset="0"/>
                </a:rPr>
                <a:t>Where  Mandy    is       ? </a:t>
              </a:r>
              <a:endParaRPr lang="en-US" altLang="zh-TW" sz="4800" b="1" dirty="0">
                <a:solidFill>
                  <a:prstClr val="black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964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10.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071802" y="4786322"/>
            <a:ext cx="3444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Comic Sans MS" pitchFamily="66" charset="0"/>
              </a:rPr>
              <a:t>排出正確句子</a:t>
            </a:r>
            <a:r>
              <a:rPr lang="en-US" altLang="zh-TW" sz="4000" b="1" dirty="0">
                <a:solidFill>
                  <a:srgbClr val="0000FF"/>
                </a:solidFill>
                <a:latin typeface="Comic Sans MS" pitchFamily="66" charset="0"/>
              </a:rPr>
              <a:t>!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85782" y="2630597"/>
            <a:ext cx="9217024" cy="1023579"/>
            <a:chOff x="395536" y="2721518"/>
            <a:chExt cx="9217024" cy="1023579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827584" y="2731974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381" y="2748040"/>
              <a:ext cx="1296144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1638491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4267" y="2741210"/>
              <a:ext cx="1274580" cy="994649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395536" y="2772935"/>
              <a:ext cx="9217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prstClr val="black"/>
                  </a:solidFill>
                  <a:latin typeface="Comic Sans MS" pitchFamily="66" charset="0"/>
                </a:rPr>
                <a:t>singing  I’m    in the  bathroom.</a:t>
              </a:r>
              <a:endParaRPr lang="en-US" altLang="zh-TW" sz="4800" b="1" dirty="0">
                <a:solidFill>
                  <a:prstClr val="black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087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11.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80443" y="5050684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_____ are you doing?</a:t>
            </a:r>
          </a:p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I’m _____ for my sister. </a:t>
            </a:r>
            <a:endParaRPr lang="en-US" altLang="zh-TW" sz="4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9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1002396" y="4014848"/>
            <a:ext cx="1019251" cy="10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44" y="4035761"/>
            <a:ext cx="1236736" cy="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D:\[107上]\SB\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6633619" y="3954110"/>
            <a:ext cx="1866876" cy="10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25" y="4001736"/>
            <a:ext cx="1254114" cy="99464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03725" y="4114339"/>
            <a:ext cx="8936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prstClr val="black"/>
                </a:solidFill>
                <a:latin typeface="Comic Sans MS" pitchFamily="66" charset="0"/>
              </a:rPr>
              <a:t>Where   What   look    looking       </a:t>
            </a:r>
          </a:p>
        </p:txBody>
      </p:sp>
      <p:pic>
        <p:nvPicPr>
          <p:cNvPr id="2050" name="Picture 2" descr="鬼滅之刃：炭治郎一家滅門真相揭開，無慘被逼入絕境| 每日要聞">
            <a:extLst>
              <a:ext uri="{FF2B5EF4-FFF2-40B4-BE49-F238E27FC236}">
                <a16:creationId xmlns:a16="http://schemas.microsoft.com/office/drawing/2014/main" id="{41D97005-EAF5-480B-BA1A-662CA52A9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24" y="1351054"/>
            <a:ext cx="3768080" cy="25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87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12.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99592" y="5008578"/>
            <a:ext cx="78400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____ are they?</a:t>
            </a:r>
          </a:p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They’re in the  _____. </a:t>
            </a:r>
            <a:endParaRPr lang="en-US" altLang="zh-TW" sz="4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14970" y="3993936"/>
            <a:ext cx="8914060" cy="1034035"/>
            <a:chOff x="114970" y="3993936"/>
            <a:chExt cx="8914060" cy="1034035"/>
          </a:xfrm>
        </p:grpSpPr>
        <p:pic>
          <p:nvPicPr>
            <p:cNvPr id="9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683568" y="4014848"/>
              <a:ext cx="1338079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378" y="4004391"/>
              <a:ext cx="134094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24745" y="3993936"/>
              <a:ext cx="1679703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400" y="4014848"/>
              <a:ext cx="994649" cy="994649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114970" y="4115775"/>
              <a:ext cx="89140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400" b="1" dirty="0">
                  <a:solidFill>
                    <a:prstClr val="black"/>
                  </a:solidFill>
                  <a:latin typeface="Comic Sans MS" pitchFamily="66" charset="0"/>
                </a:rPr>
                <a:t>Where   What   study   yard</a:t>
              </a:r>
            </a:p>
          </p:txBody>
        </p:sp>
      </p:grpSp>
      <p:pic>
        <p:nvPicPr>
          <p:cNvPr id="3074" name="Picture 2" descr="綠蔭中的慢悠之所，名為家人的凝聚之地：曼谷The Yard - POLYSH">
            <a:extLst>
              <a:ext uri="{FF2B5EF4-FFF2-40B4-BE49-F238E27FC236}">
                <a16:creationId xmlns:a16="http://schemas.microsoft.com/office/drawing/2014/main" id="{3FB37F4B-92CF-433A-A7CC-6F62D0993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8252"/>
            <a:ext cx="3700215" cy="247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166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13.</a:t>
            </a:r>
            <a:endParaRPr lang="zh-TW" altLang="en-US" sz="3200" dirty="0">
              <a:latin typeface="Cooper Black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760558" y="5085184"/>
            <a:ext cx="8424936" cy="1055338"/>
            <a:chOff x="863546" y="4655973"/>
            <a:chExt cx="8424936" cy="1055338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991433" y="4698188"/>
              <a:ext cx="1265297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460" y="4719101"/>
              <a:ext cx="1214089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452320" y="4655973"/>
              <a:ext cx="1255210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445" y="4697136"/>
              <a:ext cx="1183719" cy="994649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863546" y="4850806"/>
              <a:ext cx="8424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latin typeface="Comic Sans MS" panose="030F0702030302020204" pitchFamily="66" charset="0"/>
                </a:rPr>
                <a:t>  in       on     under    next to</a:t>
              </a: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976582" y="434394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Comic Sans MS" pitchFamily="66" charset="0"/>
              </a:rPr>
              <a:t>按照圖片的順序由左向右排單字</a:t>
            </a:r>
            <a:endParaRPr lang="en-US" altLang="zh-TW" sz="4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4098" name="Picture 2" descr="in on under next to - Match up">
            <a:extLst>
              <a:ext uri="{FF2B5EF4-FFF2-40B4-BE49-F238E27FC236}">
                <a16:creationId xmlns:a16="http://schemas.microsoft.com/office/drawing/2014/main" id="{C2FBF515-B0E1-4367-A3CD-3727AF174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6" t="7160" r="8421" b="61340"/>
          <a:stretch/>
        </p:blipFill>
        <p:spPr bwMode="auto">
          <a:xfrm>
            <a:off x="231834" y="1508649"/>
            <a:ext cx="8506787" cy="249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262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14.</a:t>
            </a:r>
            <a:endParaRPr lang="zh-TW" altLang="en-US" sz="3200" dirty="0">
              <a:latin typeface="Cooper Black" pitchFamily="18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760558" y="5085184"/>
            <a:ext cx="8424936" cy="1055338"/>
            <a:chOff x="863546" y="4655973"/>
            <a:chExt cx="8424936" cy="1055338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991433" y="4698188"/>
              <a:ext cx="1265297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460" y="4719101"/>
              <a:ext cx="1214089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452320" y="4655973"/>
              <a:ext cx="1255210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445" y="4697136"/>
              <a:ext cx="1183719" cy="994649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863546" y="4850806"/>
              <a:ext cx="8424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4000" b="1" dirty="0">
                  <a:solidFill>
                    <a:prstClr val="black"/>
                  </a:solidFill>
                  <a:latin typeface="Comic Sans MS" panose="030F0702030302020204" pitchFamily="66" charset="0"/>
                  <a:ea typeface="微軟正黑體" panose="020B0604030504040204" pitchFamily="34" charset="-120"/>
                </a:rPr>
                <a:t>table</a:t>
              </a:r>
              <a:r>
                <a:rPr kumimoji="0" lang="en-US" altLang="zh-T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微軟正黑體" panose="020B0604030504040204" pitchFamily="34" charset="-120"/>
                  <a:cs typeface="+mn-cs"/>
                </a:rPr>
                <a:t>    chair     bag      desk</a:t>
              </a: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976582" y="434394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微軟正黑體" panose="020B0604030504040204" pitchFamily="34" charset="-120"/>
                <a:cs typeface="+mn-cs"/>
              </a:rPr>
              <a:t>按照圖片的順序由左向右排單字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146" name="Picture 2" descr="Animation — dinah baergas">
            <a:extLst>
              <a:ext uri="{FF2B5EF4-FFF2-40B4-BE49-F238E27FC236}">
                <a16:creationId xmlns:a16="http://schemas.microsoft.com/office/drawing/2014/main" id="{6A19FA46-905B-4E15-AD28-4DB9EFAB80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0" y="1804613"/>
            <a:ext cx="1931286" cy="193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esk GIFs | Tenor">
            <a:extLst>
              <a:ext uri="{FF2B5EF4-FFF2-40B4-BE49-F238E27FC236}">
                <a16:creationId xmlns:a16="http://schemas.microsoft.com/office/drawing/2014/main" id="{88A929AE-31EF-4C5A-A667-1A99BA6CC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56" y="1804613"/>
            <a:ext cx="2095500" cy="193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Utable-eng | nomi / MUtable HK">
            <a:extLst>
              <a:ext uri="{FF2B5EF4-FFF2-40B4-BE49-F238E27FC236}">
                <a16:creationId xmlns:a16="http://schemas.microsoft.com/office/drawing/2014/main" id="{35139D33-C428-4336-9B26-D2FC421EC0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56" y="1700756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iphy Stickers - OK Animals - thokamaer">
            <a:extLst>
              <a:ext uri="{FF2B5EF4-FFF2-40B4-BE49-F238E27FC236}">
                <a16:creationId xmlns:a16="http://schemas.microsoft.com/office/drawing/2014/main" id="{C27B9AF1-44F5-41BE-B7BB-D8FA57C3E5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76" y="1537434"/>
            <a:ext cx="2636326" cy="263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789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15.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697070" y="4008551"/>
            <a:ext cx="6054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What’s this?</a:t>
            </a:r>
            <a:endParaRPr lang="en-US" altLang="zh-TW" sz="4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-252536" y="4820674"/>
            <a:ext cx="10657184" cy="1025127"/>
            <a:chOff x="27685" y="4773275"/>
            <a:chExt cx="10657184" cy="1025127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306890" y="4785279"/>
              <a:ext cx="14185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004" y="4780391"/>
              <a:ext cx="1754567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811983" y="4785279"/>
              <a:ext cx="1928670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1135" y="4773275"/>
              <a:ext cx="2070284" cy="994649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27685" y="4916656"/>
              <a:ext cx="106571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latin typeface="Comic Sans MS" panose="030F0702030302020204" pitchFamily="66" charset="0"/>
                </a:rPr>
                <a:t> </a:t>
              </a:r>
              <a:r>
                <a:rPr lang="en-US" altLang="zh-TW" sz="3200" b="1" dirty="0">
                  <a:latin typeface="Comic Sans MS" panose="030F0702030302020204" pitchFamily="66" charset="0"/>
                </a:rPr>
                <a:t>desk   lazy Susan  round table  pretty Mandy</a:t>
              </a:r>
              <a:endParaRPr lang="en-US" altLang="zh-TW" sz="360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7170" name="Picture 2" descr="Daniel Radcliffe Heaven GIF by Miracle Workers - Find &amp; Share on GIPHY">
            <a:extLst>
              <a:ext uri="{FF2B5EF4-FFF2-40B4-BE49-F238E27FC236}">
                <a16:creationId xmlns:a16="http://schemas.microsoft.com/office/drawing/2014/main" id="{E0C4781D-B278-4AE5-B19D-08C79F4FDD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65568"/>
            <a:ext cx="2636611" cy="263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74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16.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71203" y="4013644"/>
            <a:ext cx="11305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They’re sitting ___ the sofa.</a:t>
            </a:r>
            <a:endParaRPr lang="en-US" altLang="zh-TW" sz="4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493EF99-8A4D-4F4B-A0F0-D850CE848FE1}"/>
              </a:ext>
            </a:extLst>
          </p:cNvPr>
          <p:cNvGrpSpPr/>
          <p:nvPr/>
        </p:nvGrpSpPr>
        <p:grpSpPr>
          <a:xfrm>
            <a:off x="711987" y="4750999"/>
            <a:ext cx="7484348" cy="1220074"/>
            <a:chOff x="899592" y="4118188"/>
            <a:chExt cx="7484348" cy="1220074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899592" y="4163885"/>
              <a:ext cx="1379289" cy="117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163886"/>
              <a:ext cx="1368152" cy="117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164288" y="4118188"/>
              <a:ext cx="1219652" cy="1217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4118188"/>
              <a:ext cx="1296144" cy="1220074"/>
            </a:xfrm>
            <a:prstGeom prst="rect">
              <a:avLst/>
            </a:prstGeom>
          </p:spPr>
        </p:pic>
      </p:grpSp>
      <p:sp>
        <p:nvSpPr>
          <p:cNvPr id="22" name="文字方塊 21"/>
          <p:cNvSpPr txBox="1"/>
          <p:nvPr/>
        </p:nvSpPr>
        <p:spPr>
          <a:xfrm>
            <a:off x="295106" y="5047624"/>
            <a:ext cx="9042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latin typeface="Comic Sans MS" panose="030F0702030302020204" pitchFamily="66" charset="0"/>
              </a:rPr>
              <a:t>   </a:t>
            </a:r>
            <a:r>
              <a:rPr lang="en-US" altLang="zh-TW" sz="4000" b="1" dirty="0">
                <a:latin typeface="Comic Sans MS" panose="030F0702030302020204" pitchFamily="66" charset="0"/>
              </a:rPr>
              <a:t>in        on    under     next to</a:t>
            </a:r>
            <a:endParaRPr lang="en-US" altLang="zh-TW" sz="3600" b="1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 descr="Photoshop skills - GIF on Imgur">
            <a:extLst>
              <a:ext uri="{FF2B5EF4-FFF2-40B4-BE49-F238E27FC236}">
                <a16:creationId xmlns:a16="http://schemas.microsoft.com/office/drawing/2014/main" id="{6183C799-8E30-4E60-B441-F296806E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75074"/>
            <a:ext cx="4176464" cy="26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31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17.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71203" y="4013644"/>
            <a:ext cx="11305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The koala is ___ the tree.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493EF99-8A4D-4F4B-A0F0-D850CE848FE1}"/>
              </a:ext>
            </a:extLst>
          </p:cNvPr>
          <p:cNvGrpSpPr/>
          <p:nvPr/>
        </p:nvGrpSpPr>
        <p:grpSpPr>
          <a:xfrm>
            <a:off x="711987" y="4750999"/>
            <a:ext cx="7484348" cy="1220074"/>
            <a:chOff x="899592" y="4118188"/>
            <a:chExt cx="7484348" cy="1220074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899592" y="4163885"/>
              <a:ext cx="1379289" cy="117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163886"/>
              <a:ext cx="1368152" cy="117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164288" y="4118188"/>
              <a:ext cx="1219652" cy="1217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4118188"/>
              <a:ext cx="1296144" cy="1220074"/>
            </a:xfrm>
            <a:prstGeom prst="rect">
              <a:avLst/>
            </a:prstGeom>
          </p:spPr>
        </p:pic>
      </p:grpSp>
      <p:sp>
        <p:nvSpPr>
          <p:cNvPr id="22" name="文字方塊 21"/>
          <p:cNvSpPr txBox="1"/>
          <p:nvPr/>
        </p:nvSpPr>
        <p:spPr>
          <a:xfrm>
            <a:off x="295106" y="5047624"/>
            <a:ext cx="9042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 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        on    under     next to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218" name="Picture 2" descr="Zoo Koala GIF by Jason Mraz - Find &amp; Share on GIPHY">
            <a:extLst>
              <a:ext uri="{FF2B5EF4-FFF2-40B4-BE49-F238E27FC236}">
                <a16:creationId xmlns:a16="http://schemas.microsoft.com/office/drawing/2014/main" id="{5C28105E-EC7B-4F2F-9639-9FBB3FA6E5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39" y="1388787"/>
            <a:ext cx="4865029" cy="27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6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5832647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Get your CHIPS ready…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714480" y="5143512"/>
            <a:ext cx="588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Cooper Black" pitchFamily="18" charset="0"/>
              </a:rPr>
              <a:t>One chip for each color!</a:t>
            </a:r>
          </a:p>
        </p:txBody>
      </p:sp>
      <p:pic>
        <p:nvPicPr>
          <p:cNvPr id="1026" name="Picture 2" descr="C:\Users\cces\Desktop\chip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714488"/>
            <a:ext cx="4095779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050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18.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39552" y="4444428"/>
            <a:ext cx="11305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Newton is ___ the apple tree.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493EF99-8A4D-4F4B-A0F0-D850CE848FE1}"/>
              </a:ext>
            </a:extLst>
          </p:cNvPr>
          <p:cNvGrpSpPr/>
          <p:nvPr/>
        </p:nvGrpSpPr>
        <p:grpSpPr>
          <a:xfrm>
            <a:off x="711987" y="5183891"/>
            <a:ext cx="7484348" cy="1220074"/>
            <a:chOff x="899592" y="4118188"/>
            <a:chExt cx="7484348" cy="1220074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899592" y="4163885"/>
              <a:ext cx="1379289" cy="117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163886"/>
              <a:ext cx="1368152" cy="117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164288" y="4118188"/>
              <a:ext cx="1219652" cy="1217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4118188"/>
              <a:ext cx="1296144" cy="1220074"/>
            </a:xfrm>
            <a:prstGeom prst="rect">
              <a:avLst/>
            </a:prstGeom>
          </p:spPr>
        </p:pic>
      </p:grpSp>
      <p:sp>
        <p:nvSpPr>
          <p:cNvPr id="22" name="文字方塊 21"/>
          <p:cNvSpPr txBox="1"/>
          <p:nvPr/>
        </p:nvSpPr>
        <p:spPr>
          <a:xfrm>
            <a:off x="179512" y="5373216"/>
            <a:ext cx="9042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  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        on     under     next to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42" name="Picture 2" descr="Newton Apple Gif">
            <a:extLst>
              <a:ext uri="{FF2B5EF4-FFF2-40B4-BE49-F238E27FC236}">
                <a16:creationId xmlns:a16="http://schemas.microsoft.com/office/drawing/2014/main" id="{605B987E-7D22-42DC-81CA-A30D448349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80" y="1291785"/>
            <a:ext cx="22669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43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19.</a:t>
            </a:r>
            <a:endParaRPr lang="zh-TW" altLang="en-US" sz="3200" dirty="0">
              <a:latin typeface="Cooper Black" pitchFamily="18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07C67E4-2E84-44A9-99B4-E8FF313FD737}"/>
              </a:ext>
            </a:extLst>
          </p:cNvPr>
          <p:cNvGrpSpPr/>
          <p:nvPr/>
        </p:nvGrpSpPr>
        <p:grpSpPr>
          <a:xfrm>
            <a:off x="1109041" y="4653136"/>
            <a:ext cx="6925917" cy="1358292"/>
            <a:chOff x="1178180" y="3356992"/>
            <a:chExt cx="6925917" cy="1358292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178180" y="3356992"/>
              <a:ext cx="1330773" cy="132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815" y="3378192"/>
              <a:ext cx="1296144" cy="1299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885288" y="3407777"/>
              <a:ext cx="1218809" cy="129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3378192"/>
              <a:ext cx="1337092" cy="1337092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5148064" y="2740409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Where is it?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87207" y="4938347"/>
            <a:ext cx="9237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Comic Sans MS" pitchFamily="66" charset="0"/>
              </a:rPr>
              <a:t> </a:t>
            </a:r>
            <a:r>
              <a:rPr lang="en-US" altLang="zh-TW" sz="3200" b="1" dirty="0">
                <a:latin typeface="Comic Sans MS" pitchFamily="66" charset="0"/>
              </a:rPr>
              <a:t>Buckingham   White   the UK   the USA</a:t>
            </a:r>
          </a:p>
          <a:p>
            <a:r>
              <a:rPr lang="en-US" altLang="zh-TW" sz="3200" b="1" dirty="0">
                <a:latin typeface="Comic Sans MS" pitchFamily="66" charset="0"/>
              </a:rPr>
              <a:t> Palace         House</a:t>
            </a:r>
          </a:p>
        </p:txBody>
      </p:sp>
      <p:pic>
        <p:nvPicPr>
          <p:cNvPr id="11266" name="Picture 2" descr="50 Fascinating Facts About Buckingham Palace | The Original Tour">
            <a:extLst>
              <a:ext uri="{FF2B5EF4-FFF2-40B4-BE49-F238E27FC236}">
                <a16:creationId xmlns:a16="http://schemas.microsoft.com/office/drawing/2014/main" id="{E31BB828-A5B6-4FE3-961C-32BF5635D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7" y="1486329"/>
            <a:ext cx="4666928" cy="280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163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20.</a:t>
            </a:r>
            <a:endParaRPr lang="zh-TW" altLang="en-US" sz="3200" dirty="0">
              <a:latin typeface="Cooper Black" pitchFamily="18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21BDEB2-4522-418D-9461-67B26F76A169}"/>
              </a:ext>
            </a:extLst>
          </p:cNvPr>
          <p:cNvGrpSpPr/>
          <p:nvPr/>
        </p:nvGrpSpPr>
        <p:grpSpPr>
          <a:xfrm>
            <a:off x="578998" y="4124306"/>
            <a:ext cx="7053789" cy="1356689"/>
            <a:chOff x="1178180" y="4020688"/>
            <a:chExt cx="7053789" cy="1356689"/>
          </a:xfrm>
        </p:grpSpPr>
        <p:pic>
          <p:nvPicPr>
            <p:cNvPr id="19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013160" y="4020688"/>
              <a:ext cx="1218809" cy="129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178180" y="4040285"/>
              <a:ext cx="1330773" cy="132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610" y="4040285"/>
              <a:ext cx="1296144" cy="1299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411" y="4040285"/>
              <a:ext cx="1337092" cy="1337092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4813604" y="2354378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日環食的英文是</a:t>
            </a:r>
            <a:r>
              <a:rPr lang="en-US" altLang="zh-TW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07504" y="4027619"/>
            <a:ext cx="9027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prstClr val="black"/>
                </a:solidFill>
                <a:latin typeface="Comic Sans MS" pitchFamily="66" charset="0"/>
              </a:rPr>
              <a:t>    dog      solar     annual     circle</a:t>
            </a:r>
          </a:p>
          <a:p>
            <a:r>
              <a:rPr lang="en-US" altLang="zh-TW" sz="3200" b="1" dirty="0">
                <a:solidFill>
                  <a:prstClr val="black"/>
                </a:solidFill>
                <a:latin typeface="Comic Sans MS" pitchFamily="66" charset="0"/>
              </a:rPr>
              <a:t>  eating     energy    solar      sun</a:t>
            </a:r>
          </a:p>
          <a:p>
            <a:r>
              <a:rPr lang="en-US" altLang="zh-TW" sz="3200" b="1" dirty="0">
                <a:solidFill>
                  <a:prstClr val="black"/>
                </a:solidFill>
                <a:latin typeface="Comic Sans MS" pitchFamily="66" charset="0"/>
              </a:rPr>
              <a:t>    sun                 eclipse    shadow</a:t>
            </a:r>
          </a:p>
        </p:txBody>
      </p:sp>
      <p:pic>
        <p:nvPicPr>
          <p:cNvPr id="12290" name="Picture 2" descr="621天文盛事「日環食」在台灣就能看到！錯過要再等200年- Yahoo奇摩新聞">
            <a:extLst>
              <a:ext uri="{FF2B5EF4-FFF2-40B4-BE49-F238E27FC236}">
                <a16:creationId xmlns:a16="http://schemas.microsoft.com/office/drawing/2014/main" id="{F331F901-42DB-4B29-8679-87E55C68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5875"/>
            <a:ext cx="4706100" cy="264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288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21.</a:t>
            </a:r>
            <a:endParaRPr lang="zh-TW" altLang="en-US" sz="3200" dirty="0">
              <a:latin typeface="Cooper Black" pitchFamily="18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3B036CB-4F2D-4DC7-A066-EE70168E1057}"/>
              </a:ext>
            </a:extLst>
          </p:cNvPr>
          <p:cNvGrpSpPr/>
          <p:nvPr/>
        </p:nvGrpSpPr>
        <p:grpSpPr>
          <a:xfrm>
            <a:off x="852020" y="3822658"/>
            <a:ext cx="7680420" cy="1383768"/>
            <a:chOff x="1142953" y="4616344"/>
            <a:chExt cx="7099271" cy="1383768"/>
          </a:xfrm>
        </p:grpSpPr>
        <p:pic>
          <p:nvPicPr>
            <p:cNvPr id="19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023415" y="4636691"/>
              <a:ext cx="1218809" cy="129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142953" y="4677340"/>
              <a:ext cx="1330773" cy="132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811" y="4635316"/>
              <a:ext cx="1296144" cy="1299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268" y="4616344"/>
              <a:ext cx="1337092" cy="1337092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4062712" y="1692809"/>
            <a:ext cx="5072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有哪些說法可以表達</a:t>
            </a:r>
            <a:r>
              <a:rPr lang="zh-TW" altLang="en-US" sz="4000" b="1" dirty="0">
                <a:solidFill>
                  <a:srgbClr val="0000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「你可以幫助我嗎</a:t>
            </a:r>
            <a:r>
              <a:rPr lang="en-US" altLang="zh-TW" sz="4000" b="1" dirty="0">
                <a:solidFill>
                  <a:srgbClr val="0000FF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?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000" b="1" dirty="0">
              <a:solidFill>
                <a:srgbClr val="0000FF"/>
              </a:solidFill>
              <a:latin typeface="Comic Sans MS" panose="030F0702030302020204" pitchFamily="66" charset="0"/>
              <a:ea typeface="標楷體" pitchFamily="65" charset="-120"/>
            </a:endParaRPr>
          </a:p>
        </p:txBody>
      </p:sp>
      <p:pic>
        <p:nvPicPr>
          <p:cNvPr id="13316" name="Picture 4" descr="My Knees are Killing Me - MPower">
            <a:extLst>
              <a:ext uri="{FF2B5EF4-FFF2-40B4-BE49-F238E27FC236}">
                <a16:creationId xmlns:a16="http://schemas.microsoft.com/office/drawing/2014/main" id="{0299A8F6-7F0E-49A1-9A15-9E6BD29E3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00" y="1498121"/>
            <a:ext cx="3211153" cy="239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an you help me ? !! — Steemit">
            <a:extLst>
              <a:ext uri="{FF2B5EF4-FFF2-40B4-BE49-F238E27FC236}">
                <a16:creationId xmlns:a16="http://schemas.microsoft.com/office/drawing/2014/main" id="{4AD4FADA-556C-4F96-B5F5-31E5A1CC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85" y="5206426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Give Me A Hand Regular - Free font - MaisFontes.com">
            <a:extLst>
              <a:ext uri="{FF2B5EF4-FFF2-40B4-BE49-F238E27FC236}">
                <a16:creationId xmlns:a16="http://schemas.microsoft.com/office/drawing/2014/main" id="{C142AE2C-542A-4E9E-8719-1B2B9732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26" y="5084180"/>
            <a:ext cx="2350087" cy="176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Learn Hindi through English - Lesson 8 - Can You Do Me a Favor ...">
            <a:extLst>
              <a:ext uri="{FF2B5EF4-FFF2-40B4-BE49-F238E27FC236}">
                <a16:creationId xmlns:a16="http://schemas.microsoft.com/office/drawing/2014/main" id="{92528BD9-7DBF-4FBF-90EF-7F195B8E0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1" r="42913"/>
          <a:stretch/>
        </p:blipFill>
        <p:spPr bwMode="auto">
          <a:xfrm>
            <a:off x="6926524" y="5206426"/>
            <a:ext cx="2049535" cy="15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Can you hear me? - The Kashmir Monitor">
            <a:extLst>
              <a:ext uri="{FF2B5EF4-FFF2-40B4-BE49-F238E27FC236}">
                <a16:creationId xmlns:a16="http://schemas.microsoft.com/office/drawing/2014/main" id="{AA474D8E-DEC2-46C6-8626-173C366BD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25109"/>
          <a:stretch/>
        </p:blipFill>
        <p:spPr bwMode="auto">
          <a:xfrm>
            <a:off x="2524846" y="5084180"/>
            <a:ext cx="1973080" cy="174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25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22.</a:t>
            </a:r>
            <a:endParaRPr lang="zh-TW" altLang="en-US" sz="3200" dirty="0">
              <a:latin typeface="Cooper Black" pitchFamily="18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3B036CB-4F2D-4DC7-A066-EE70168E1057}"/>
              </a:ext>
            </a:extLst>
          </p:cNvPr>
          <p:cNvGrpSpPr/>
          <p:nvPr/>
        </p:nvGrpSpPr>
        <p:grpSpPr>
          <a:xfrm>
            <a:off x="731790" y="2737116"/>
            <a:ext cx="8232698" cy="1383768"/>
            <a:chOff x="1142953" y="4616344"/>
            <a:chExt cx="7099271" cy="1383768"/>
          </a:xfrm>
        </p:grpSpPr>
        <p:pic>
          <p:nvPicPr>
            <p:cNvPr id="19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023415" y="4636691"/>
              <a:ext cx="1218809" cy="129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142953" y="4677340"/>
              <a:ext cx="1330773" cy="132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811" y="4635316"/>
              <a:ext cx="1296144" cy="1299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268" y="4616344"/>
              <a:ext cx="1337092" cy="1337092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1998594" y="1607029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下列哪些與</a:t>
            </a:r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tube</a:t>
            </a:r>
            <a:r>
              <a:rPr lang="zh-TW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有關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itchFamily="65" charset="-120"/>
              <a:cs typeface="+mn-cs"/>
            </a:endParaRPr>
          </a:p>
        </p:txBody>
      </p:sp>
      <p:pic>
        <p:nvPicPr>
          <p:cNvPr id="14338" name="Picture 2" descr="CG-8796 - TUBES, DIGESTION, FOLIN-WU, PYREX®- Chemglass Life Sciences">
            <a:extLst>
              <a:ext uri="{FF2B5EF4-FFF2-40B4-BE49-F238E27FC236}">
                <a16:creationId xmlns:a16="http://schemas.microsoft.com/office/drawing/2014/main" id="{503B5333-FA3F-4D62-82C5-68C991B5E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59289"/>
            <a:ext cx="2361591" cy="236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這些上榜影片還沒看過？ YouTube公布2019年度影片排名">
            <a:extLst>
              <a:ext uri="{FF2B5EF4-FFF2-40B4-BE49-F238E27FC236}">
                <a16:creationId xmlns:a16="http://schemas.microsoft.com/office/drawing/2014/main" id="{063D57DE-B2E8-49C9-B3BB-E20FED2E2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95" y="4159289"/>
            <a:ext cx="2174913" cy="23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7 Essential Apps for Your Trip to London">
            <a:extLst>
              <a:ext uri="{FF2B5EF4-FFF2-40B4-BE49-F238E27FC236}">
                <a16:creationId xmlns:a16="http://schemas.microsoft.com/office/drawing/2014/main" id="{6A115BF7-930E-4755-96FD-101B387E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20884"/>
            <a:ext cx="2698824" cy="239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Rubik's Cube Light | Rubik's Official Website">
            <a:extLst>
              <a:ext uri="{FF2B5EF4-FFF2-40B4-BE49-F238E27FC236}">
                <a16:creationId xmlns:a16="http://schemas.microsoft.com/office/drawing/2014/main" id="{4CA2B603-3765-4262-9EC4-2E9FA14CF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r="18461" b="25161"/>
          <a:stretch/>
        </p:blipFill>
        <p:spPr bwMode="auto">
          <a:xfrm>
            <a:off x="7342832" y="4100537"/>
            <a:ext cx="1784961" cy="246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631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23.</a:t>
            </a:r>
            <a:endParaRPr lang="zh-TW" altLang="en-US" sz="3200" dirty="0">
              <a:latin typeface="Cooper Black" pitchFamily="18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3B036CB-4F2D-4DC7-A066-EE70168E1057}"/>
              </a:ext>
            </a:extLst>
          </p:cNvPr>
          <p:cNvGrpSpPr/>
          <p:nvPr/>
        </p:nvGrpSpPr>
        <p:grpSpPr>
          <a:xfrm>
            <a:off x="731790" y="2737116"/>
            <a:ext cx="8232698" cy="1383768"/>
            <a:chOff x="1142953" y="4616344"/>
            <a:chExt cx="7099271" cy="1383768"/>
          </a:xfrm>
        </p:grpSpPr>
        <p:pic>
          <p:nvPicPr>
            <p:cNvPr id="19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023415" y="4636691"/>
              <a:ext cx="1218809" cy="129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142953" y="4677340"/>
              <a:ext cx="1330773" cy="132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811" y="4635316"/>
              <a:ext cx="1296144" cy="1299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268" y="4616344"/>
              <a:ext cx="1337092" cy="1337092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107504" y="1587591"/>
            <a:ext cx="9324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itchFamily="65" charset="-120"/>
                <a:cs typeface="+mn-cs"/>
              </a:rPr>
              <a:t>下列哪些與</a:t>
            </a:r>
            <a:r>
              <a:rPr lang="en-US" altLang="zh-TW" sz="4000" b="1" dirty="0">
                <a:solidFill>
                  <a:srgbClr val="0000FF"/>
                </a:solidFill>
                <a:latin typeface="Comic Sans MS" panose="030F0702030302020204" pitchFamily="66" charset="0"/>
                <a:ea typeface="標楷體" pitchFamily="65" charset="-120"/>
              </a:rPr>
              <a:t>D</a:t>
            </a:r>
            <a:r>
              <a:rPr kumimoji="0" lang="en-US" altLang="zh-TW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itchFamily="65" charset="-120"/>
                <a:cs typeface="+mn-cs"/>
              </a:rPr>
              <a:t>ragon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itchFamily="65" charset="-120"/>
                <a:cs typeface="+mn-cs"/>
              </a:rPr>
              <a:t> Boat Festival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標楷體" pitchFamily="65" charset="-120"/>
                <a:cs typeface="+mn-cs"/>
              </a:rPr>
              <a:t>有關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標楷體" pitchFamily="65" charset="-120"/>
              <a:cs typeface="+mn-cs"/>
            </a:endParaRPr>
          </a:p>
        </p:txBody>
      </p:sp>
      <p:pic>
        <p:nvPicPr>
          <p:cNvPr id="15362" name="Picture 2" descr="Dragon Boat Festival Sachet Sachet bags antiquity damask grade ...">
            <a:extLst>
              <a:ext uri="{FF2B5EF4-FFF2-40B4-BE49-F238E27FC236}">
                <a16:creationId xmlns:a16="http://schemas.microsoft.com/office/drawing/2014/main" id="{0E08D821-2EB8-494E-842D-792514E4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5" y="4144377"/>
            <a:ext cx="2252063" cy="225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Zongzi, The Chinese Rice Dumpling, The Dragon Boat Festival Food ...">
            <a:extLst>
              <a:ext uri="{FF2B5EF4-FFF2-40B4-BE49-F238E27FC236}">
                <a16:creationId xmlns:a16="http://schemas.microsoft.com/office/drawing/2014/main" id="{4A507822-1EF3-46D5-827C-640E06632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/>
        </p:blipFill>
        <p:spPr bwMode="auto">
          <a:xfrm>
            <a:off x="2581807" y="4120884"/>
            <a:ext cx="1951458" cy="234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顛覆黑歷史！屈原投江是「憂鬱症」作祟？專家點出破綻| 生活| 三立新聞 ...">
            <a:extLst>
              <a:ext uri="{FF2B5EF4-FFF2-40B4-BE49-F238E27FC236}">
                <a16:creationId xmlns:a16="http://schemas.microsoft.com/office/drawing/2014/main" id="{E4A7B497-4488-4F98-BDBD-E259A9049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8"/>
          <a:stretch/>
        </p:blipFill>
        <p:spPr bwMode="auto">
          <a:xfrm>
            <a:off x="4647866" y="4149053"/>
            <a:ext cx="2549358" cy="187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端午節龍舟比賽PNG圖案素材免費下載- 尺寸1065 × 1165px - 圖形 ...">
            <a:extLst>
              <a:ext uri="{FF2B5EF4-FFF2-40B4-BE49-F238E27FC236}">
                <a16:creationId xmlns:a16="http://schemas.microsoft.com/office/drawing/2014/main" id="{BB03B7C7-7A85-49BD-9345-AFAEB4EE9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432" y="3989125"/>
            <a:ext cx="2145347" cy="23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764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1.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27584" y="4332914"/>
            <a:ext cx="7671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+mn-ea"/>
              </a:rPr>
              <a:t>請依序排出聽到的音組</a:t>
            </a:r>
            <a:r>
              <a:rPr lang="en-US" altLang="zh-TW" sz="4400" dirty="0">
                <a:latin typeface="+mn-ea"/>
              </a:rPr>
              <a:t>: </a:t>
            </a: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968971" y="2204864"/>
            <a:ext cx="1019251" cy="10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989916" cy="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97" y="2223338"/>
            <a:ext cx="994649" cy="994649"/>
          </a:xfrm>
          <a:prstGeom prst="rect">
            <a:avLst/>
          </a:prstGeom>
        </p:spPr>
      </p:pic>
      <p:pic>
        <p:nvPicPr>
          <p:cNvPr id="2057" name="Picture 9" descr="D:\[107上]\SB\gre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6832069" y="2255768"/>
            <a:ext cx="1019251" cy="10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F745F26-2653-41DF-BD6D-3AE7CA318AF8}"/>
              </a:ext>
            </a:extLst>
          </p:cNvPr>
          <p:cNvSpPr txBox="1"/>
          <p:nvPr/>
        </p:nvSpPr>
        <p:spPr>
          <a:xfrm>
            <a:off x="827584" y="2357482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Century Gothic" panose="020B0502020202020204" pitchFamily="34" charset="0"/>
                <a:ea typeface="華康粗圓體" pitchFamily="49" charset="-120"/>
              </a:rPr>
              <a:t>   a         </a:t>
            </a:r>
            <a:r>
              <a:rPr lang="en-US" altLang="zh-TW" sz="4000" b="1" dirty="0" err="1">
                <a:latin typeface="Century Gothic" panose="020B0502020202020204" pitchFamily="34" charset="0"/>
                <a:ea typeface="華康粗圓體" pitchFamily="49" charset="-120"/>
              </a:rPr>
              <a:t>a_e</a:t>
            </a:r>
            <a:r>
              <a:rPr lang="en-US" altLang="zh-TW" sz="4000" b="1" dirty="0">
                <a:latin typeface="Century Gothic" panose="020B0502020202020204" pitchFamily="34" charset="0"/>
                <a:ea typeface="華康粗圓體" pitchFamily="49" charset="-120"/>
              </a:rPr>
              <a:t>         o          </a:t>
            </a:r>
            <a:r>
              <a:rPr lang="en-US" altLang="zh-TW" sz="4000" b="1" dirty="0" err="1">
                <a:latin typeface="Century Gothic" panose="020B0502020202020204" pitchFamily="34" charset="0"/>
                <a:ea typeface="華康粗圓體" pitchFamily="49" charset="-120"/>
              </a:rPr>
              <a:t>o_e</a:t>
            </a:r>
            <a:endParaRPr lang="en-US" altLang="zh-TW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97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2.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27584" y="4332914"/>
            <a:ext cx="7671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請依序排出聽到的音組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</a:p>
        </p:txBody>
      </p:sp>
      <p:pic>
        <p:nvPicPr>
          <p:cNvPr id="2054" name="Picture 6" descr="D:\[107上]\SB\yell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9" b="10083"/>
          <a:stretch/>
        </p:blipFill>
        <p:spPr bwMode="auto">
          <a:xfrm>
            <a:off x="968971" y="2204864"/>
            <a:ext cx="1019251" cy="10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[107上]\SB\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989916" cy="9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97" y="2223338"/>
            <a:ext cx="994649" cy="994649"/>
          </a:xfrm>
          <a:prstGeom prst="rect">
            <a:avLst/>
          </a:prstGeom>
        </p:spPr>
      </p:pic>
      <p:pic>
        <p:nvPicPr>
          <p:cNvPr id="2057" name="Picture 9" descr="D:\[107上]\SB\gre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6662" r="10528" b="10200"/>
          <a:stretch/>
        </p:blipFill>
        <p:spPr bwMode="auto">
          <a:xfrm>
            <a:off x="6832069" y="2255768"/>
            <a:ext cx="1019251" cy="10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F745F26-2653-41DF-BD6D-3AE7CA318AF8}"/>
              </a:ext>
            </a:extLst>
          </p:cNvPr>
          <p:cNvSpPr txBox="1"/>
          <p:nvPr/>
        </p:nvSpPr>
        <p:spPr>
          <a:xfrm>
            <a:off x="827584" y="2357482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華康粗圓體" pitchFamily="49" charset="-120"/>
                <a:cs typeface="+mn-cs"/>
              </a:rPr>
              <a:t>    </a:t>
            </a:r>
            <a:r>
              <a:rPr kumimoji="0" lang="en-US" altLang="zh-TW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華康粗圓體" pitchFamily="49" charset="-120"/>
                <a:cs typeface="+mn-cs"/>
              </a:rPr>
              <a:t>i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華康粗圓體" pitchFamily="49" charset="-120"/>
                <a:cs typeface="+mn-cs"/>
              </a:rPr>
              <a:t>          </a:t>
            </a:r>
            <a:r>
              <a:rPr lang="en-US" altLang="zh-TW" sz="4000" b="1" dirty="0">
                <a:solidFill>
                  <a:prstClr val="black"/>
                </a:solidFill>
                <a:latin typeface="Century Gothic" panose="020B0502020202020204" pitchFamily="34" charset="0"/>
                <a:ea typeface="華康粗圓體" pitchFamily="49" charset="-120"/>
              </a:rPr>
              <a:t>i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華康粗圓體" pitchFamily="49" charset="-120"/>
                <a:cs typeface="+mn-cs"/>
              </a:rPr>
              <a:t>_e          </a:t>
            </a:r>
            <a:r>
              <a:rPr kumimoji="0" lang="en-US" altLang="zh-TW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華康粗圓體" pitchFamily="49" charset="-120"/>
                <a:cs typeface="+mn-cs"/>
              </a:rPr>
              <a:t>e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華康粗圓體" pitchFamily="49" charset="-120"/>
                <a:cs typeface="+mn-cs"/>
              </a:rPr>
              <a:t>           </a:t>
            </a:r>
            <a:r>
              <a:rPr kumimoji="0" lang="en-US" altLang="zh-TW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華康粗圓體" pitchFamily="49" charset="-120"/>
                <a:cs typeface="+mn-cs"/>
              </a:rPr>
              <a:t>ee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8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3.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29247" y="4302331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The ____ eats a _____.</a:t>
            </a:r>
          </a:p>
          <a:p>
            <a:endParaRPr lang="en-US" altLang="zh-TW" sz="40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913899" y="2355255"/>
            <a:ext cx="8856984" cy="1067369"/>
            <a:chOff x="913899" y="2667271"/>
            <a:chExt cx="8856984" cy="1067369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465" y="2730753"/>
              <a:ext cx="1243829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7382555" y="2667271"/>
              <a:ext cx="1221893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391" y="2730753"/>
              <a:ext cx="1176068" cy="994649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913899" y="2782653"/>
              <a:ext cx="88569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>
                  <a:latin typeface="Century Gothic" panose="020B0502020202020204" pitchFamily="34" charset="0"/>
                  <a:ea typeface="華康粗圓體" pitchFamily="49" charset="-120"/>
                </a:rPr>
                <a:t> </a:t>
              </a:r>
              <a:r>
                <a:rPr lang="en-US" altLang="zh-TW" sz="4400" b="1" dirty="0">
                  <a:latin typeface="Century Gothic" panose="020B0502020202020204" pitchFamily="34" charset="0"/>
                  <a:ea typeface="華康粗圓體" pitchFamily="49" charset="-120"/>
                </a:rPr>
                <a:t>duck    duke     buck     buke</a:t>
              </a:r>
              <a:endParaRPr lang="en-US" altLang="zh-TW" sz="44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31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278883" y="778445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4.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295636" y="4077072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0000FF"/>
                </a:solidFill>
                <a:latin typeface="Comic Sans MS" panose="030F0702030302020204" pitchFamily="66" charset="0"/>
                <a:ea typeface="華康粗圓體" pitchFamily="49" charset="-120"/>
              </a:rPr>
              <a:t>Let’s go _____ with a _____ and a _____.</a:t>
            </a:r>
            <a:endParaRPr lang="en-US" altLang="zh-TW" sz="4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187624" y="2204864"/>
            <a:ext cx="7380820" cy="1015562"/>
            <a:chOff x="1259632" y="2721517"/>
            <a:chExt cx="7380820" cy="1015562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1026423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6424" y="2742430"/>
              <a:ext cx="1083838" cy="994649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367644" y="2823036"/>
              <a:ext cx="727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b="1" dirty="0">
                  <a:latin typeface="Century Gothic" panose="020B0502020202020204" pitchFamily="34" charset="0"/>
                  <a:ea typeface="華康粗圓體" pitchFamily="49" charset="-120"/>
                </a:rPr>
                <a:t>kit      </a:t>
              </a:r>
              <a:r>
                <a:rPr lang="en-US" altLang="zh-TW" sz="4800" b="1" dirty="0" err="1">
                  <a:latin typeface="Century Gothic" panose="020B0502020202020204" pitchFamily="34" charset="0"/>
                  <a:ea typeface="華康粗圓體" pitchFamily="49" charset="-120"/>
                </a:rPr>
                <a:t>ket</a:t>
              </a:r>
              <a:r>
                <a:rPr lang="en-US" altLang="zh-TW" sz="4800" b="1" dirty="0">
                  <a:latin typeface="Century Gothic" panose="020B0502020202020204" pitchFamily="34" charset="0"/>
                  <a:ea typeface="華康粗圓體" pitchFamily="49" charset="-120"/>
                </a:rPr>
                <a:t>      hike    hat</a:t>
              </a:r>
              <a:endParaRPr lang="en-US" altLang="zh-TW" sz="48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073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278883" y="778445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5.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295636" y="4077072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華康粗圓體" pitchFamily="49" charset="-120"/>
                <a:cs typeface="+mn-cs"/>
              </a:rPr>
              <a:t>_____ has a _____ , and he wants to take a _____ in the _____.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279077" y="2273147"/>
            <a:ext cx="7488832" cy="1015562"/>
            <a:chOff x="1135061" y="2721517"/>
            <a:chExt cx="7488832" cy="1015562"/>
          </a:xfrm>
        </p:grpSpPr>
        <p:pic>
          <p:nvPicPr>
            <p:cNvPr id="205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1026423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6424" y="2742430"/>
              <a:ext cx="1083838" cy="994649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135061" y="2800032"/>
              <a:ext cx="7488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華康粗圓體" pitchFamily="49" charset="-120"/>
                  <a:cs typeface="+mn-cs"/>
                </a:rPr>
                <a:t>cod     Peet    tub    bath</a:t>
              </a:r>
              <a:endPara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780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6.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830661" y="4855726"/>
            <a:ext cx="6317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  <a:latin typeface="+mn-ea"/>
              </a:rPr>
              <a:t>請仔細聽單字出現順序</a:t>
            </a:r>
            <a:r>
              <a:rPr lang="en-US" altLang="zh-TW" sz="4000" b="1" dirty="0">
                <a:solidFill>
                  <a:srgbClr val="0000FF"/>
                </a:solidFill>
                <a:latin typeface="+mn-ea"/>
              </a:rPr>
              <a:t>!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043608" y="3347169"/>
            <a:ext cx="7272808" cy="1015562"/>
            <a:chOff x="1079612" y="2721517"/>
            <a:chExt cx="7272808" cy="1015562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952487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2" y="2742430"/>
              <a:ext cx="994649" cy="994649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1079612" y="2735659"/>
              <a:ext cx="727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800" dirty="0">
                  <a:latin typeface="Century Gothic" panose="020B0502020202020204" pitchFamily="34" charset="0"/>
                </a:rPr>
                <a:t>  </a:t>
              </a:r>
              <a:r>
                <a:rPr lang="en-US" altLang="zh-TW" sz="4800" b="1" dirty="0">
                  <a:latin typeface="Century Gothic" panose="020B0502020202020204" pitchFamily="34" charset="0"/>
                </a:rPr>
                <a:t>                        </a:t>
              </a:r>
            </a:p>
          </p:txBody>
        </p:sp>
      </p:grpSp>
      <p:pic>
        <p:nvPicPr>
          <p:cNvPr id="10" name="內容版面配置區 4">
            <a:extLst>
              <a:ext uri="{FF2B5EF4-FFF2-40B4-BE49-F238E27FC236}">
                <a16:creationId xmlns:a16="http://schemas.microsoft.com/office/drawing/2014/main" id="{7A274B4B-FC95-49AE-BC35-6D10D9323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768844"/>
            <a:ext cx="2179050" cy="1592872"/>
          </a:xfrm>
          <a:prstGeom prst="rect">
            <a:avLst/>
          </a:prstGeom>
        </p:spPr>
      </p:pic>
      <p:pic>
        <p:nvPicPr>
          <p:cNvPr id="12" name="內容版面配置區 7">
            <a:extLst>
              <a:ext uri="{FF2B5EF4-FFF2-40B4-BE49-F238E27FC236}">
                <a16:creationId xmlns:a16="http://schemas.microsoft.com/office/drawing/2014/main" id="{78836E1D-4DAB-4E93-9217-00E7D199E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586" y="1740269"/>
            <a:ext cx="2179050" cy="1592872"/>
          </a:xfrm>
          <a:prstGeom prst="rect">
            <a:avLst/>
          </a:prstGeom>
        </p:spPr>
      </p:pic>
      <p:pic>
        <p:nvPicPr>
          <p:cNvPr id="13" name="內容版面配置區 6">
            <a:extLst>
              <a:ext uri="{FF2B5EF4-FFF2-40B4-BE49-F238E27FC236}">
                <a16:creationId xmlns:a16="http://schemas.microsoft.com/office/drawing/2014/main" id="{F142FD6D-2B87-405A-97C8-2D456D8CF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4679" y="1746397"/>
            <a:ext cx="2146483" cy="1637766"/>
          </a:xfrm>
          <a:prstGeom prst="rect">
            <a:avLst/>
          </a:prstGeom>
        </p:spPr>
      </p:pic>
      <p:pic>
        <p:nvPicPr>
          <p:cNvPr id="18" name="內容版面配置區 8">
            <a:extLst>
              <a:ext uri="{FF2B5EF4-FFF2-40B4-BE49-F238E27FC236}">
                <a16:creationId xmlns:a16="http://schemas.microsoft.com/office/drawing/2014/main" id="{3D213AB1-C7E0-4D15-A761-E9D6AFA677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2009" y="1740269"/>
            <a:ext cx="2266054" cy="168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6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021647" y="692696"/>
            <a:ext cx="4865029" cy="79208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Cooper Black" pitchFamily="18" charset="0"/>
              </a:rPr>
              <a:t>Question 7.</a:t>
            </a:r>
            <a:endParaRPr lang="zh-TW" altLang="en-US" sz="3200" dirty="0">
              <a:latin typeface="Cooper Black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830661" y="4855726"/>
            <a:ext cx="6317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請仔細聽單字出現順序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043608" y="3347169"/>
            <a:ext cx="7272808" cy="1015562"/>
            <a:chOff x="1079612" y="2721517"/>
            <a:chExt cx="7272808" cy="1015562"/>
          </a:xfrm>
        </p:grpSpPr>
        <p:pic>
          <p:nvPicPr>
            <p:cNvPr id="14" name="Picture 6" descr="D:\[107上]\SB\yello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59" b="10083"/>
            <a:stretch/>
          </p:blipFill>
          <p:spPr bwMode="auto">
            <a:xfrm>
              <a:off x="1259632" y="2721517"/>
              <a:ext cx="1019251" cy="101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D:\[107上]\SB\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695" y="2742430"/>
              <a:ext cx="989916" cy="99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D:\[107上]\SB\gree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0" t="6662" r="10528" b="10200"/>
            <a:stretch/>
          </p:blipFill>
          <p:spPr bwMode="auto">
            <a:xfrm>
              <a:off x="6965957" y="2721518"/>
              <a:ext cx="952487" cy="1013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612" y="2742430"/>
              <a:ext cx="994649" cy="994649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1079612" y="2735659"/>
              <a:ext cx="72728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軟正黑體" panose="020B0604030504040204" pitchFamily="34" charset="-120"/>
                  <a:cs typeface="+mn-cs"/>
                </a:rPr>
                <a:t>  </a:t>
              </a:r>
              <a:r>
                <a:rPr kumimoji="0" lang="en-US" altLang="zh-T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軟正黑體" panose="020B0604030504040204" pitchFamily="34" charset="-120"/>
                  <a:cs typeface="+mn-cs"/>
                </a:rPr>
                <a:t>                        </a:t>
              </a:r>
            </a:p>
          </p:txBody>
        </p:sp>
      </p:grpSp>
      <p:pic>
        <p:nvPicPr>
          <p:cNvPr id="20" name="內容版面配置區 7">
            <a:extLst>
              <a:ext uri="{FF2B5EF4-FFF2-40B4-BE49-F238E27FC236}">
                <a16:creationId xmlns:a16="http://schemas.microsoft.com/office/drawing/2014/main" id="{0AE8484F-EC39-484C-935F-6B9237C1E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30" y="1692809"/>
            <a:ext cx="2288756" cy="1640275"/>
          </a:xfrm>
          <a:prstGeom prst="rect">
            <a:avLst/>
          </a:prstGeom>
        </p:spPr>
      </p:pic>
      <p:pic>
        <p:nvPicPr>
          <p:cNvPr id="21" name="Picture 2" descr="Study Space Transformation">
            <a:extLst>
              <a:ext uri="{FF2B5EF4-FFF2-40B4-BE49-F238E27FC236}">
                <a16:creationId xmlns:a16="http://schemas.microsoft.com/office/drawing/2014/main" id="{F00D6B2B-E2F0-4B1A-843D-91F62C73D5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34" y="1692809"/>
            <a:ext cx="2146484" cy="163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內容版面配置區 6">
            <a:extLst>
              <a:ext uri="{FF2B5EF4-FFF2-40B4-BE49-F238E27FC236}">
                <a16:creationId xmlns:a16="http://schemas.microsoft.com/office/drawing/2014/main" id="{62A61530-16AA-401E-8807-752029079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5165" y="1692808"/>
            <a:ext cx="1905939" cy="1632765"/>
          </a:xfrm>
          <a:prstGeom prst="rect">
            <a:avLst/>
          </a:prstGeom>
        </p:spPr>
      </p:pic>
      <p:pic>
        <p:nvPicPr>
          <p:cNvPr id="1026" name="Picture 2" descr="Homebliss – The Hippest community for Home interiors and Design">
            <a:extLst>
              <a:ext uri="{FF2B5EF4-FFF2-40B4-BE49-F238E27FC236}">
                <a16:creationId xmlns:a16="http://schemas.microsoft.com/office/drawing/2014/main" id="{73ED069B-F2D1-441E-A511-05BC3CE31F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773" y="1670407"/>
            <a:ext cx="2168910" cy="16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0776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圖釘">
  <a:themeElements>
    <a:clrScheme name="圖釘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圖釘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3243</TotalTime>
  <Words>380</Words>
  <Application>Microsoft Office PowerPoint</Application>
  <PresentationFormat>如螢幕大小 (4:3)</PresentationFormat>
  <Paragraphs>75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9" baseType="lpstr">
      <vt:lpstr>微軟正黑體</vt:lpstr>
      <vt:lpstr>PMingLiU</vt:lpstr>
      <vt:lpstr>標楷體</vt:lpstr>
      <vt:lpstr>Arial</vt:lpstr>
      <vt:lpstr>Brush Script MT</vt:lpstr>
      <vt:lpstr>Calibri</vt:lpstr>
      <vt:lpstr>Century Gothic</vt:lpstr>
      <vt:lpstr>Comic Sans MS</vt:lpstr>
      <vt:lpstr>Constantia</vt:lpstr>
      <vt:lpstr>Cooper Black</vt:lpstr>
      <vt:lpstr>Franklin Gothic Book</vt:lpstr>
      <vt:lpstr>Impact</vt:lpstr>
      <vt:lpstr>Rage Italic</vt:lpstr>
      <vt:lpstr>圖釘</vt:lpstr>
      <vt:lpstr>PowerPoint 簡報</vt:lpstr>
      <vt:lpstr>Get your CHIPS ready…</vt:lpstr>
      <vt:lpstr>Question 1.</vt:lpstr>
      <vt:lpstr>Question 2.</vt:lpstr>
      <vt:lpstr>Question 3.</vt:lpstr>
      <vt:lpstr>Question 4.</vt:lpstr>
      <vt:lpstr>Question 5.</vt:lpstr>
      <vt:lpstr>Question 6.</vt:lpstr>
      <vt:lpstr>Question 7.</vt:lpstr>
      <vt:lpstr>Question 8.</vt:lpstr>
      <vt:lpstr>Question 9.</vt:lpstr>
      <vt:lpstr>Question 10.</vt:lpstr>
      <vt:lpstr>Question 11.</vt:lpstr>
      <vt:lpstr>Question 12.</vt:lpstr>
      <vt:lpstr>Question 13.</vt:lpstr>
      <vt:lpstr>Question 14.</vt:lpstr>
      <vt:lpstr>Question 15.</vt:lpstr>
      <vt:lpstr>Question 16.</vt:lpstr>
      <vt:lpstr>Question 17.</vt:lpstr>
      <vt:lpstr>Question 18.</vt:lpstr>
      <vt:lpstr>Question 19.</vt:lpstr>
      <vt:lpstr>Question 20.</vt:lpstr>
      <vt:lpstr>Question 21.</vt:lpstr>
      <vt:lpstr>Question 22.</vt:lpstr>
      <vt:lpstr>Question 23.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Fatbat</dc:creator>
  <cp:lastModifiedBy>user</cp:lastModifiedBy>
  <cp:revision>365</cp:revision>
  <dcterms:created xsi:type="dcterms:W3CDTF">2018-09-09T21:38:09Z</dcterms:created>
  <dcterms:modified xsi:type="dcterms:W3CDTF">2020-07-03T15:59:32Z</dcterms:modified>
</cp:coreProperties>
</file>